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93"/>
          <c:y val="0.10120529466579099"/>
          <c:w val="0.78472992224226745"/>
          <c:h val="0.69710384566453121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14280,8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13177.8</c:v>
                </c:pt>
                <c:pt idx="1">
                  <c:v>14280.8</c:v>
                </c:pt>
                <c:pt idx="2">
                  <c:v>10930</c:v>
                </c:pt>
                <c:pt idx="3">
                  <c:v>10492.6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81237632"/>
        <c:axId val="181239168"/>
        <c:axId val="0"/>
      </c:bar3DChart>
      <c:catAx>
        <c:axId val="181237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239168"/>
        <c:crosses val="autoZero"/>
        <c:auto val="1"/>
        <c:lblAlgn val="ctr"/>
        <c:lblOffset val="100"/>
        <c:tickLblSkip val="1"/>
        <c:tickMarkSkip val="1"/>
      </c:catAx>
      <c:valAx>
        <c:axId val="181239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2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81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84523776"/>
        <c:axId val="184533760"/>
        <c:axId val="0"/>
      </c:bar3DChart>
      <c:catAx>
        <c:axId val="184523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533760"/>
        <c:crosses val="autoZero"/>
        <c:auto val="1"/>
        <c:lblAlgn val="ctr"/>
        <c:lblOffset val="100"/>
      </c:catAx>
      <c:valAx>
        <c:axId val="184533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5237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2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5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93752448"/>
        <c:axId val="193950848"/>
        <c:axId val="0"/>
      </c:bar3DChart>
      <c:catAx>
        <c:axId val="193752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3950848"/>
        <c:crosses val="autoZero"/>
        <c:auto val="1"/>
        <c:lblAlgn val="ctr"/>
        <c:lblOffset val="100"/>
      </c:catAx>
      <c:valAx>
        <c:axId val="193950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375244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2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6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94217088"/>
        <c:axId val="194218624"/>
        <c:axId val="0"/>
      </c:bar3DChart>
      <c:catAx>
        <c:axId val="194217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218624"/>
        <c:crosses val="autoZero"/>
        <c:auto val="1"/>
        <c:lblAlgn val="ctr"/>
        <c:lblOffset val="100"/>
      </c:catAx>
      <c:valAx>
        <c:axId val="194218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2170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7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894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738,3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7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738.3</c:v>
                </c:pt>
                <c:pt idx="1">
                  <c:v>272.10000000000002</c:v>
                </c:pt>
                <c:pt idx="2">
                  <c:v>279.60000000000002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95015040"/>
        <c:axId val="195016576"/>
        <c:axId val="0"/>
      </c:bar3DChart>
      <c:catAx>
        <c:axId val="19501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016576"/>
        <c:crosses val="autoZero"/>
        <c:auto val="1"/>
        <c:lblAlgn val="ctr"/>
        <c:lblOffset val="100"/>
      </c:catAx>
      <c:valAx>
        <c:axId val="195016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3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0150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8076E-2"/>
          <c:y val="3.7463027457497362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85E-2"/>
                  <c:y val="-0.303489637515024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4016,4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54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3327,5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3137,7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3986.9</c:v>
                </c:pt>
                <c:pt idx="2">
                  <c:v>3327.5</c:v>
                </c:pt>
                <c:pt idx="3">
                  <c:v>3137.7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94360832"/>
        <c:axId val="195024000"/>
        <c:axId val="0"/>
      </c:bar3DChart>
      <c:catAx>
        <c:axId val="1943608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024000"/>
        <c:crosses val="autoZero"/>
        <c:auto val="1"/>
        <c:lblAlgn val="ctr"/>
        <c:lblOffset val="100"/>
      </c:catAx>
      <c:valAx>
        <c:axId val="19502400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360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651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293.10000000000002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94888832"/>
        <c:axId val="194890368"/>
        <c:axId val="0"/>
      </c:bar3DChart>
      <c:catAx>
        <c:axId val="194888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890368"/>
        <c:crosses val="autoZero"/>
        <c:auto val="1"/>
        <c:lblAlgn val="ctr"/>
        <c:lblOffset val="100"/>
      </c:catAx>
      <c:valAx>
        <c:axId val="19489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88883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63"/>
          <c:y val="0.44182824803149606"/>
          <c:w val="0.72580889107612512"/>
          <c:h val="0.4114426673228375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2022</c:v>
                </c:pt>
                <c:pt idx="1">
                  <c:v>План 2023</c:v>
                </c:pt>
                <c:pt idx="2">
                  <c:v>План 2024</c:v>
                </c:pt>
                <c:pt idx="3">
                  <c:v>план 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3873</c:v>
                </c:pt>
                <c:pt idx="1">
                  <c:v>3853.3</c:v>
                </c:pt>
                <c:pt idx="2">
                  <c:v>3604.2</c:v>
                </c:pt>
                <c:pt idx="3">
                  <c:v>3671.6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181387648"/>
        <c:axId val="181389184"/>
        <c:axId val="84503168"/>
      </c:bar3DChart>
      <c:catAx>
        <c:axId val="1813876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89184"/>
        <c:crosses val="autoZero"/>
        <c:auto val="1"/>
        <c:lblAlgn val="ctr"/>
        <c:lblOffset val="100"/>
      </c:catAx>
      <c:valAx>
        <c:axId val="1813891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87648"/>
        <c:crosses val="autoZero"/>
        <c:crossBetween val="between"/>
      </c:valAx>
      <c:serAx>
        <c:axId val="845031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8918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9"/>
          <c:y val="8.8766404199475318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304,8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10427,5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7325,8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6821,0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9304.7999999999993</c:v>
                </c:pt>
                <c:pt idx="1">
                  <c:v>10427.5</c:v>
                </c:pt>
                <c:pt idx="2">
                  <c:v>7325.8</c:v>
                </c:pt>
                <c:pt idx="3">
                  <c:v>6821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81443200"/>
        <c:axId val="181637888"/>
        <c:axId val="0"/>
      </c:bar3DChart>
      <c:catAx>
        <c:axId val="1814432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81637888"/>
        <c:crosses val="autoZero"/>
        <c:auto val="1"/>
        <c:lblAlgn val="ctr"/>
        <c:lblOffset val="100"/>
      </c:catAx>
      <c:valAx>
        <c:axId val="181637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814432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8376.7999999999865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181758976"/>
        <c:axId val="181760768"/>
        <c:axId val="0"/>
      </c:bar3DChart>
      <c:catAx>
        <c:axId val="181758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760768"/>
        <c:crosses val="autoZero"/>
        <c:auto val="1"/>
        <c:lblAlgn val="ctr"/>
        <c:lblOffset val="100"/>
      </c:catAx>
      <c:valAx>
        <c:axId val="181760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7589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81897856"/>
        <c:axId val="181899648"/>
        <c:axId val="0"/>
      </c:bar3DChart>
      <c:catAx>
        <c:axId val="18189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899648"/>
        <c:crosses val="autoZero"/>
        <c:auto val="1"/>
        <c:lblAlgn val="ctr"/>
        <c:lblOffset val="100"/>
      </c:catAx>
      <c:valAx>
        <c:axId val="181899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8978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91334144"/>
        <c:axId val="91335680"/>
        <c:axId val="0"/>
      </c:bar3DChart>
      <c:catAx>
        <c:axId val="9133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335680"/>
        <c:crosses val="autoZero"/>
        <c:auto val="1"/>
        <c:lblAlgn val="ctr"/>
        <c:lblOffset val="100"/>
      </c:catAx>
      <c:valAx>
        <c:axId val="91335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3341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13406,8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13939,5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10930,0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5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10492,6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13406.8</c:v>
                </c:pt>
                <c:pt idx="1">
                  <c:v>13939.5</c:v>
                </c:pt>
                <c:pt idx="2">
                  <c:v>10930</c:v>
                </c:pt>
                <c:pt idx="3">
                  <c:v>10492.6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91500544"/>
        <c:axId val="91502080"/>
        <c:axId val="0"/>
      </c:bar3DChart>
      <c:catAx>
        <c:axId val="9150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502080"/>
        <c:crosses val="autoZero"/>
        <c:auto val="1"/>
        <c:lblAlgn val="ctr"/>
        <c:lblOffset val="100"/>
      </c:catAx>
      <c:valAx>
        <c:axId val="9150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5005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4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13939,5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10673,2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1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10038,2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13939.5</c:v>
                </c:pt>
                <c:pt idx="1">
                  <c:v>10673.2</c:v>
                </c:pt>
                <c:pt idx="2">
                  <c:v>10038.200000000001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91516288"/>
        <c:axId val="92206592"/>
        <c:axId val="0"/>
      </c:bar3DChart>
      <c:catAx>
        <c:axId val="91516288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206592"/>
        <c:crosses val="autoZero"/>
        <c:auto val="1"/>
        <c:lblAlgn val="ctr"/>
        <c:lblOffset val="100"/>
        <c:tickLblSkip val="1"/>
        <c:tickMarkSkip val="1"/>
      </c:catAx>
      <c:valAx>
        <c:axId val="92206592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516288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2023год-13939,5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год-13406,8тыс.руб.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275.8</c:v>
                </c:pt>
                <c:pt idx="1">
                  <c:v>257</c:v>
                </c:pt>
                <c:pt idx="2">
                  <c:v>4016.4</c:v>
                </c:pt>
                <c:pt idx="3">
                  <c:v>16</c:v>
                </c:pt>
                <c:pt idx="4">
                  <c:v>2532.5</c:v>
                </c:pt>
                <c:pt idx="5">
                  <c:v>738.3</c:v>
                </c:pt>
                <c:pt idx="6">
                  <c:v>6093.5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2024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2025 год-         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-41" custLinFactNeighborY="-1735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год – </a:t>
          </a:r>
          <a:r>
            <a:rPr lang="ru-RU" sz="2800" dirty="0" smtClean="0">
              <a:solidFill>
                <a:srgbClr val="7030A0"/>
              </a:solidFill>
            </a:rPr>
            <a:t>2502,9тыс.руб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17.01.2024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17.01.2024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2023 год и на плановый период 2024 и 2025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2714620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1340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2023 год и плановый период 2024 - 2025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2023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2023 год и на плановый период 2024 и 2025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757043"/>
              </p:ext>
            </p:extLst>
          </p:nvPr>
        </p:nvGraphicFramePr>
        <p:xfrm>
          <a:off x="500034" y="2285992"/>
          <a:ext cx="8280920" cy="4594148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8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13177,8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14280,8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3873,0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3853,3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3671,6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9304,8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10427,5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7325,8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13406,8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13939,5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341,3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341,3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3873,0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3853,3т.р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3604,2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3671,6т.р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2023-2025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2023-2025годах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830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2023 год и на плановый период 2024 и 2025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2023-2025 годах</vt:lpstr>
      <vt:lpstr>Расходы бюджета Меркуловского сельского поселения Шолоховского района на реализацию муниципальных  программ в 2023-2025годах</vt:lpstr>
      <vt:lpstr>Расходы бюджета Меркуловского сельского поселения Шолоховского района в 2023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292</cp:revision>
  <cp:lastPrinted>2013-05-16T06:09:56Z</cp:lastPrinted>
  <dcterms:created xsi:type="dcterms:W3CDTF">2013-05-13T09:45:35Z</dcterms:created>
  <dcterms:modified xsi:type="dcterms:W3CDTF">2024-01-17T12:00:53Z</dcterms:modified>
</cp:coreProperties>
</file>