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82"/>
          <c:y val="0.10120529466579099"/>
          <c:w val="0.78472992224226745"/>
          <c:h val="0.69710384566453076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13597.1</c:v>
                </c:pt>
                <c:pt idx="2">
                  <c:v>8376.7999999999975</c:v>
                </c:pt>
                <c:pt idx="3">
                  <c:v>8865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00973952"/>
        <c:axId val="100988032"/>
        <c:axId val="0"/>
      </c:bar3DChart>
      <c:catAx>
        <c:axId val="10097395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988032"/>
        <c:crosses val="autoZero"/>
        <c:auto val="1"/>
        <c:lblAlgn val="ctr"/>
        <c:lblOffset val="100"/>
        <c:tickLblSkip val="1"/>
        <c:tickMarkSkip val="1"/>
      </c:catAx>
      <c:valAx>
        <c:axId val="100988032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973952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947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5959936"/>
        <c:axId val="145965824"/>
        <c:axId val="0"/>
      </c:bar3DChart>
      <c:catAx>
        <c:axId val="145959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965824"/>
        <c:crosses val="autoZero"/>
        <c:auto val="1"/>
        <c:lblAlgn val="ctr"/>
        <c:lblOffset val="100"/>
      </c:catAx>
      <c:valAx>
        <c:axId val="145965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9599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6093184"/>
        <c:axId val="146094720"/>
        <c:axId val="0"/>
      </c:bar3DChart>
      <c:catAx>
        <c:axId val="146093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094720"/>
        <c:crosses val="autoZero"/>
        <c:auto val="1"/>
        <c:lblAlgn val="ctr"/>
        <c:lblOffset val="100"/>
      </c:catAx>
      <c:valAx>
        <c:axId val="146094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0931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1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6241792"/>
        <c:axId val="146396288"/>
        <c:axId val="0"/>
      </c:bar3DChart>
      <c:catAx>
        <c:axId val="146241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96288"/>
        <c:crosses val="autoZero"/>
        <c:auto val="1"/>
        <c:lblAlgn val="ctr"/>
        <c:lblOffset val="100"/>
      </c:catAx>
      <c:valAx>
        <c:axId val="146396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2417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6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842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3074,3</a:t>
                    </a:r>
                    <a:endParaRPr lang="ru-RU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5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3074.3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46350848"/>
        <c:axId val="146398592"/>
        <c:axId val="0"/>
      </c:bar3DChart>
      <c:catAx>
        <c:axId val="14635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98592"/>
        <c:crosses val="autoZero"/>
        <c:auto val="1"/>
        <c:lblAlgn val="ctr"/>
        <c:lblOffset val="100"/>
      </c:catAx>
      <c:valAx>
        <c:axId val="146398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508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8028E-2"/>
          <c:y val="3.7463027457497348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251E-2"/>
                  <c:y val="-0.303489637515023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64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46242560"/>
        <c:axId val="146596608"/>
        <c:axId val="0"/>
      </c:bar3DChart>
      <c:catAx>
        <c:axId val="146242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596608"/>
        <c:crosses val="autoZero"/>
        <c:auto val="1"/>
        <c:lblAlgn val="ctr"/>
        <c:lblOffset val="100"/>
      </c:catAx>
      <c:valAx>
        <c:axId val="146596608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242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95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47094528"/>
        <c:axId val="147108608"/>
        <c:axId val="0"/>
      </c:bar3DChart>
      <c:catAx>
        <c:axId val="147094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108608"/>
        <c:crosses val="autoZero"/>
        <c:auto val="1"/>
        <c:lblAlgn val="ctr"/>
        <c:lblOffset val="100"/>
      </c:catAx>
      <c:valAx>
        <c:axId val="147108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0945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49"/>
          <c:h val="0.4114426673228373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06613376"/>
        <c:axId val="108867968"/>
        <c:axId val="106598848"/>
      </c:bar3DChart>
      <c:catAx>
        <c:axId val="106613376"/>
        <c:scaling>
          <c:orientation val="minMax"/>
        </c:scaling>
        <c:axPos val="b"/>
        <c:tickLblPos val="nextTo"/>
        <c:crossAx val="108867968"/>
        <c:crosses val="autoZero"/>
        <c:auto val="1"/>
        <c:lblAlgn val="ctr"/>
        <c:lblOffset val="100"/>
      </c:catAx>
      <c:valAx>
        <c:axId val="108867968"/>
        <c:scaling>
          <c:orientation val="minMax"/>
        </c:scaling>
        <c:axPos val="l"/>
        <c:majorGridlines/>
        <c:numFmt formatCode="General" sourceLinked="1"/>
        <c:tickLblPos val="nextTo"/>
        <c:crossAx val="106613376"/>
        <c:crosses val="autoZero"/>
        <c:crossBetween val="between"/>
      </c:valAx>
      <c:serAx>
        <c:axId val="106598848"/>
        <c:scaling>
          <c:orientation val="minMax"/>
        </c:scaling>
        <c:axPos val="b"/>
        <c:tickLblPos val="nextTo"/>
        <c:crossAx val="10886796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958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9573,1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9573.1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108292352"/>
        <c:axId val="108417408"/>
        <c:axId val="0"/>
      </c:bar3DChart>
      <c:catAx>
        <c:axId val="10829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08417408"/>
        <c:crosses val="autoZero"/>
        <c:auto val="1"/>
        <c:lblAlgn val="ctr"/>
        <c:lblOffset val="100"/>
      </c:catAx>
      <c:valAx>
        <c:axId val="108417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829235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8376.7999999999902</c:v>
                </c:pt>
                <c:pt idx="3">
                  <c:v>8865</c:v>
                </c:pt>
              </c:numCache>
            </c:numRef>
          </c:val>
        </c:ser>
        <c:shape val="cylinder"/>
        <c:axId val="108979328"/>
        <c:axId val="110597248"/>
        <c:axId val="0"/>
      </c:bar3DChart>
      <c:catAx>
        <c:axId val="108979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597248"/>
        <c:crosses val="autoZero"/>
        <c:auto val="1"/>
        <c:lblAlgn val="ctr"/>
        <c:lblOffset val="100"/>
      </c:catAx>
      <c:valAx>
        <c:axId val="110597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9793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2344960"/>
        <c:axId val="142346496"/>
        <c:axId val="0"/>
      </c:bar3DChart>
      <c:catAx>
        <c:axId val="142344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346496"/>
        <c:crosses val="autoZero"/>
        <c:auto val="1"/>
        <c:lblAlgn val="ctr"/>
        <c:lblOffset val="100"/>
      </c:catAx>
      <c:valAx>
        <c:axId val="142346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3449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5697024"/>
        <c:axId val="145698816"/>
        <c:axId val="0"/>
      </c:bar3DChart>
      <c:catAx>
        <c:axId val="14569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698816"/>
        <c:crosses val="autoZero"/>
        <c:auto val="1"/>
        <c:lblAlgn val="ctr"/>
        <c:lblOffset val="100"/>
      </c:catAx>
      <c:valAx>
        <c:axId val="145698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697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5157842487546597"/>
          <c:w val="0.9486018153981054"/>
          <c:h val="0.737804072628582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14472,0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45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14472</c:v>
                </c:pt>
                <c:pt idx="2">
                  <c:v>8376.7999999999975</c:v>
                </c:pt>
                <c:pt idx="3">
                  <c:v>7753</c:v>
                </c:pt>
              </c:numCache>
            </c:numRef>
          </c:val>
        </c:ser>
        <c:shape val="cylinder"/>
        <c:axId val="145838848"/>
        <c:axId val="145840384"/>
        <c:axId val="0"/>
      </c:bar3DChart>
      <c:catAx>
        <c:axId val="145838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840384"/>
        <c:crosses val="autoZero"/>
        <c:auto val="1"/>
        <c:lblAlgn val="ctr"/>
        <c:lblOffset val="100"/>
      </c:catAx>
      <c:valAx>
        <c:axId val="1458403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8388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2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14472,0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3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10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12308.5</c:v>
                </c:pt>
                <c:pt idx="1">
                  <c:v>8376.7999999999975</c:v>
                </c:pt>
                <c:pt idx="2">
                  <c:v>8865</c:v>
                </c:pt>
              </c:numCache>
            </c:numRef>
          </c:val>
        </c:ser>
        <c:shape val="pyramid"/>
        <c:axId val="145625856"/>
        <c:axId val="145627392"/>
        <c:axId val="0"/>
      </c:bar3DChart>
      <c:catAx>
        <c:axId val="145625856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5627392"/>
        <c:crosses val="autoZero"/>
        <c:auto val="1"/>
        <c:lblAlgn val="ctr"/>
        <c:lblOffset val="100"/>
        <c:tickLblSkip val="1"/>
        <c:tickMarkSkip val="1"/>
      </c:catAx>
      <c:valAx>
        <c:axId val="145627392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5625856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- 2,1%</c:v>
                </c:pt>
                <c:pt idx="1">
                  <c:v>национальная безопасность 240,2- 1,7%  </c:v>
                </c:pt>
                <c:pt idx="2">
                  <c:v>Культура, кинематография - 3261,0тыс.руб. - 22,5%</c:v>
                </c:pt>
                <c:pt idx="3">
                  <c:v>Образование - 4,9 тыс.руб. - 0,1%</c:v>
                </c:pt>
                <c:pt idx="4">
                  <c:v>Нац.экономика- 2242,5тыс.руб. -15,5%</c:v>
                </c:pt>
                <c:pt idx="5">
                  <c:v>ЖКХ - 3074,3тыс.руб. - 21,2%</c:v>
                </c:pt>
                <c:pt idx="6">
                  <c:v>Общегос-ые вопросы - 4922,4тыс.руб. - 34,0%</c:v>
                </c:pt>
                <c:pt idx="7">
                  <c:v>Нацбезопасность, правоохранит. деятельность - 416,7ыс.руб. - 2,9%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3" formatCode="General">
                  <c:v>18.7</c:v>
                </c:pt>
                <c:pt idx="4" formatCode="General">
                  <c:v>0</c:v>
                </c:pt>
                <c:pt idx="5" formatCode="General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- 2,1%</c:v>
                </c:pt>
                <c:pt idx="1">
                  <c:v>национальная безопасность 240,2- 1,7%  </c:v>
                </c:pt>
                <c:pt idx="2">
                  <c:v>Культура, кинематография - 3261,0тыс.руб. - 22,5%</c:v>
                </c:pt>
                <c:pt idx="3">
                  <c:v>Образование - 4,9 тыс.руб. - 0,1%</c:v>
                </c:pt>
                <c:pt idx="4">
                  <c:v>Нац.экономика- 2242,5тыс.руб. -15,5%</c:v>
                </c:pt>
                <c:pt idx="5">
                  <c:v>ЖКХ - 3074,3тыс.руб. - 21,2%</c:v>
                </c:pt>
                <c:pt idx="6">
                  <c:v>Общегос-ые вопросы - 4922,4тыс.руб. - 34,0%</c:v>
                </c:pt>
                <c:pt idx="7">
                  <c:v>Нацбезопасность, правоохранит. деятельность - 416,7ыс.руб. - 2,9%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7081"/>
          <c:y val="0"/>
          <c:w val="0.39140368627106692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3261,0тыс.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416,7тыс.руб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14472,0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27.08.2021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27.08.2021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13597,1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9573,1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14472,0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2021-2023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71612"/>
          <a:ext cx="9144000" cy="49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643050"/>
          <a:ext cx="915355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2021-2023годах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907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2021-2023 годах</vt:lpstr>
      <vt:lpstr>Расходы бюджета Меркуловского сельского поселения Шолоховского района на реализацию муниципальных  программ в 2021-2023годах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265</cp:revision>
  <cp:lastPrinted>2013-05-16T06:09:56Z</cp:lastPrinted>
  <dcterms:created xsi:type="dcterms:W3CDTF">2013-05-13T09:45:35Z</dcterms:created>
  <dcterms:modified xsi:type="dcterms:W3CDTF">2021-08-27T09:53:00Z</dcterms:modified>
</cp:coreProperties>
</file>