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57"/>
          <c:y val="0.10120529466579099"/>
          <c:w val="0.78472992224226745"/>
          <c:h val="0.697103845664529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10736,4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10736.4</c:v>
                </c:pt>
                <c:pt idx="1">
                  <c:v>10368.5</c:v>
                </c:pt>
                <c:pt idx="2">
                  <c:v>8376.7999999999956</c:v>
                </c:pt>
                <c:pt idx="3">
                  <c:v>8114.1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34301184"/>
        <c:axId val="134302720"/>
        <c:axId val="0"/>
      </c:bar3DChart>
      <c:catAx>
        <c:axId val="134301184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4302720"/>
        <c:crosses val="autoZero"/>
        <c:auto val="1"/>
        <c:lblAlgn val="ctr"/>
        <c:lblOffset val="100"/>
        <c:tickLblSkip val="1"/>
        <c:tickMarkSkip val="1"/>
      </c:catAx>
      <c:valAx>
        <c:axId val="134302720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430118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88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5427456"/>
        <c:axId val="147591936"/>
        <c:axId val="0"/>
      </c:bar3DChart>
      <c:catAx>
        <c:axId val="145427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591936"/>
        <c:crosses val="autoZero"/>
        <c:auto val="1"/>
        <c:lblAlgn val="ctr"/>
        <c:lblOffset val="100"/>
      </c:catAx>
      <c:valAx>
        <c:axId val="147591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4274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0060416"/>
        <c:axId val="150070784"/>
        <c:axId val="0"/>
      </c:bar3DChart>
      <c:catAx>
        <c:axId val="150060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070784"/>
        <c:crosses val="autoZero"/>
        <c:auto val="1"/>
        <c:lblAlgn val="ctr"/>
        <c:lblOffset val="100"/>
      </c:catAx>
      <c:valAx>
        <c:axId val="150070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0604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1777664"/>
        <c:axId val="151974656"/>
        <c:axId val="0"/>
      </c:bar3DChart>
      <c:catAx>
        <c:axId val="151777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974656"/>
        <c:crosses val="autoZero"/>
        <c:auto val="1"/>
        <c:lblAlgn val="ctr"/>
        <c:lblOffset val="100"/>
      </c:catAx>
      <c:valAx>
        <c:axId val="151974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7776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704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595,5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264.8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52079360"/>
        <c:axId val="131416832"/>
        <c:axId val="0"/>
      </c:bar3DChart>
      <c:catAx>
        <c:axId val="152079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416832"/>
        <c:crosses val="autoZero"/>
        <c:auto val="1"/>
        <c:lblAlgn val="ctr"/>
        <c:lblOffset val="100"/>
      </c:catAx>
      <c:valAx>
        <c:axId val="131416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20793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7917E-2"/>
          <c:y val="3.7463027457497293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5922150802046181E-2"/>
                  <c:y val="-0.303489637515023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1606,1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592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1499,7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1792,7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1606.1</c:v>
                </c:pt>
                <c:pt idx="2">
                  <c:v>1499.7</c:v>
                </c:pt>
                <c:pt idx="3">
                  <c:v>1792.7</c:v>
                </c:pt>
              </c:numCache>
            </c:numRef>
          </c:val>
        </c:ser>
        <c:shape val="box"/>
        <c:axId val="149066880"/>
        <c:axId val="149138432"/>
        <c:axId val="0"/>
      </c:bar3DChart>
      <c:catAx>
        <c:axId val="149066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138432"/>
        <c:crosses val="autoZero"/>
        <c:auto val="1"/>
        <c:lblAlgn val="ctr"/>
        <c:lblOffset val="100"/>
      </c:catAx>
      <c:valAx>
        <c:axId val="149138432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066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418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310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149307392"/>
        <c:axId val="149308928"/>
        <c:axId val="0"/>
      </c:bar3DChart>
      <c:catAx>
        <c:axId val="14930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308928"/>
        <c:crosses val="autoZero"/>
        <c:auto val="1"/>
        <c:lblAlgn val="ctr"/>
        <c:lblOffset val="100"/>
      </c:catAx>
      <c:valAx>
        <c:axId val="1493089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3073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412"/>
          <c:h val="0.4114426673228365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537.70000000000005</c:v>
                </c:pt>
                <c:pt idx="2">
                  <c:v>569.20000000000005</c:v>
                </c:pt>
                <c:pt idx="3">
                  <c:v>606.4</c:v>
                </c:pt>
              </c:numCache>
            </c:numRef>
          </c:val>
        </c:ser>
        <c:shape val="pyramid"/>
        <c:axId val="132314624"/>
        <c:axId val="132316160"/>
        <c:axId val="135930304"/>
      </c:bar3DChart>
      <c:catAx>
        <c:axId val="132314624"/>
        <c:scaling>
          <c:orientation val="minMax"/>
        </c:scaling>
        <c:axPos val="b"/>
        <c:tickLblPos val="nextTo"/>
        <c:crossAx val="132316160"/>
        <c:crosses val="autoZero"/>
        <c:auto val="1"/>
        <c:lblAlgn val="ctr"/>
        <c:lblOffset val="100"/>
      </c:catAx>
      <c:valAx>
        <c:axId val="132316160"/>
        <c:scaling>
          <c:orientation val="minMax"/>
        </c:scaling>
        <c:axPos val="l"/>
        <c:majorGridlines/>
        <c:numFmt formatCode="General" sourceLinked="1"/>
        <c:tickLblPos val="nextTo"/>
        <c:crossAx val="132314624"/>
        <c:crosses val="autoZero"/>
        <c:crossBetween val="between"/>
      </c:valAx>
      <c:serAx>
        <c:axId val="135930304"/>
        <c:scaling>
          <c:orientation val="minMax"/>
        </c:scaling>
        <c:axPos val="b"/>
        <c:tickLblPos val="nextTo"/>
        <c:crossAx val="132316160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833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7512,5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1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7241,1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7512.5</c:v>
                </c:pt>
                <c:pt idx="1">
                  <c:v>7241.1</c:v>
                </c:pt>
                <c:pt idx="2">
                  <c:v>5193.6000000000004</c:v>
                </c:pt>
                <c:pt idx="3">
                  <c:v>5616.6</c:v>
                </c:pt>
              </c:numCache>
            </c:numRef>
          </c:val>
        </c:ser>
        <c:gapWidth val="155"/>
        <c:gapDepth val="201"/>
        <c:shape val="box"/>
        <c:axId val="147910656"/>
        <c:axId val="147912192"/>
        <c:axId val="0"/>
      </c:bar3DChart>
      <c:catAx>
        <c:axId val="147910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47912192"/>
        <c:crosses val="autoZero"/>
        <c:auto val="1"/>
        <c:lblAlgn val="ctr"/>
        <c:lblOffset val="100"/>
      </c:catAx>
      <c:valAx>
        <c:axId val="147912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479106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2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6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5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8376.7999999999829</c:v>
                </c:pt>
                <c:pt idx="3">
                  <c:v>8865</c:v>
                </c:pt>
              </c:numCache>
            </c:numRef>
          </c:val>
        </c:ser>
        <c:shape val="cylinder"/>
        <c:axId val="150045824"/>
        <c:axId val="150047360"/>
        <c:axId val="0"/>
      </c:bar3DChart>
      <c:catAx>
        <c:axId val="150045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047360"/>
        <c:crosses val="autoZero"/>
        <c:auto val="1"/>
        <c:lblAlgn val="ctr"/>
        <c:lblOffset val="100"/>
      </c:catAx>
      <c:valAx>
        <c:axId val="150047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0458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0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6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50230912"/>
        <c:axId val="150232448"/>
        <c:axId val="0"/>
      </c:bar3DChart>
      <c:catAx>
        <c:axId val="150230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232448"/>
        <c:crosses val="autoZero"/>
        <c:auto val="1"/>
        <c:lblAlgn val="ctr"/>
        <c:lblOffset val="100"/>
      </c:catAx>
      <c:valAx>
        <c:axId val="150232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2309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3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7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6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50188800"/>
        <c:axId val="150190336"/>
        <c:axId val="0"/>
      </c:bar3DChart>
      <c:catAx>
        <c:axId val="150188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190336"/>
        <c:crosses val="autoZero"/>
        <c:auto val="1"/>
        <c:lblAlgn val="ctr"/>
        <c:lblOffset val="100"/>
      </c:catAx>
      <c:valAx>
        <c:axId val="150190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1888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3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10815,6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10368,5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24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10815.6</c:v>
                </c:pt>
                <c:pt idx="1">
                  <c:v>10368.5</c:v>
                </c:pt>
                <c:pt idx="2">
                  <c:v>8376.7999999999956</c:v>
                </c:pt>
                <c:pt idx="3">
                  <c:v>7753</c:v>
                </c:pt>
              </c:numCache>
            </c:numRef>
          </c:val>
        </c:ser>
        <c:shape val="cylinder"/>
        <c:axId val="150452864"/>
        <c:axId val="150462848"/>
        <c:axId val="0"/>
      </c:bar3DChart>
      <c:catAx>
        <c:axId val="150452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462848"/>
        <c:crosses val="autoZero"/>
        <c:auto val="1"/>
        <c:lblAlgn val="ctr"/>
        <c:lblOffset val="100"/>
      </c:catAx>
      <c:valAx>
        <c:axId val="150462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4528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24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10368,55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5882352941176531E-2"/>
                  <c:y val="-0.360459993051409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10068.5</c:v>
                </c:pt>
                <c:pt idx="1">
                  <c:v>8376.7999999999975</c:v>
                </c:pt>
                <c:pt idx="2">
                  <c:v>8865</c:v>
                </c:pt>
              </c:numCache>
            </c:numRef>
          </c:val>
        </c:ser>
        <c:shape val="pyramid"/>
        <c:axId val="150397312"/>
        <c:axId val="150398848"/>
        <c:axId val="0"/>
      </c:bar3DChart>
      <c:catAx>
        <c:axId val="150397312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0398848"/>
        <c:crosses val="autoZero"/>
        <c:auto val="1"/>
        <c:lblAlgn val="ctr"/>
        <c:lblOffset val="100"/>
        <c:tickLblSkip val="1"/>
        <c:tickMarkSkip val="1"/>
      </c:catAx>
      <c:valAx>
        <c:axId val="150398848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0397312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- 2,9%</c:v>
                </c:pt>
                <c:pt idx="1">
                  <c:v>национальная безопасность 240,2- 2,3%  </c:v>
                </c:pt>
                <c:pt idx="2">
                  <c:v>Культура, кинематография - 1606,1тыс.руб. - 15,4%</c:v>
                </c:pt>
                <c:pt idx="3">
                  <c:v>Образование - 20,0тыс.руб. - 0,2%</c:v>
                </c:pt>
                <c:pt idx="4">
                  <c:v>Нац.экономика- 1864,9тыс.руб. -17.9%</c:v>
                </c:pt>
                <c:pt idx="5">
                  <c:v>ЖКХ - 595,5тыс.руб. - 5,7%</c:v>
                </c:pt>
                <c:pt idx="6">
                  <c:v>Общегос-ые вопросы - 5323,8тыс.руб. - 51,4%</c:v>
                </c:pt>
                <c:pt idx="7">
                  <c:v>Нацбезопасность, правоохранит. деятельность - 408,0ыс.руб. - 3,9%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8"/>
                <c:pt idx="3">
                  <c:v>18.7</c:v>
                </c:pt>
                <c:pt idx="4">
                  <c:v>0</c:v>
                </c:pt>
                <c:pt idx="5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- 2,9%</c:v>
                </c:pt>
                <c:pt idx="1">
                  <c:v>национальная безопасность 240,2- 2,3%  </c:v>
                </c:pt>
                <c:pt idx="2">
                  <c:v>Культура, кинематография - 1606,1тыс.руб. - 15,4%</c:v>
                </c:pt>
                <c:pt idx="3">
                  <c:v>Образование - 20,0тыс.руб. - 0,2%</c:v>
                </c:pt>
                <c:pt idx="4">
                  <c:v>Нац.экономика- 1864,9тыс.руб. -17.9%</c:v>
                </c:pt>
                <c:pt idx="5">
                  <c:v>ЖКХ - 595,5тыс.руб. - 5,7%</c:v>
                </c:pt>
                <c:pt idx="6">
                  <c:v>Общегос-ые вопросы - 5323,8тыс.руб. - 51,4%</c:v>
                </c:pt>
                <c:pt idx="7">
                  <c:v>Нацбезопасность, правоохранит. деятельность - 408,0ыс.руб. - 3,9%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697"/>
          <c:y val="0"/>
          <c:w val="0.39140368627106642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1606,1тыс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1499,7 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1792,7тыс.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408,0тыс.руб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</a:t>
          </a:r>
          <a:r>
            <a:rPr lang="ru-RU" sz="1400" dirty="0" smtClean="0">
              <a:solidFill>
                <a:srgbClr val="7030A0"/>
              </a:solidFill>
            </a:rPr>
            <a:t>год-0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1864,9тыс.руб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10368,5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05.01.2021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59135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10368,5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3127,4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7241,1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10368,5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2020-2023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2144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2020-2023годах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904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2021 год и на плановый период 2022 и 2023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2020-2023 годах</vt:lpstr>
      <vt:lpstr>Расходы бюджета Меркуловского сельского поселения Шолоховского района на реализацию муниципальных  программ в 2020-2023годах</vt:lpstr>
      <vt:lpstr>Расходы бюджета Меркуловского сельского поселения Шолоховского района в 2021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250</cp:revision>
  <cp:lastPrinted>2013-05-16T06:09:56Z</cp:lastPrinted>
  <dcterms:created xsi:type="dcterms:W3CDTF">2013-05-13T09:45:35Z</dcterms:created>
  <dcterms:modified xsi:type="dcterms:W3CDTF">2021-01-05T12:26:01Z</dcterms:modified>
</cp:coreProperties>
</file>