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73"/>
          <c:y val="0.10120529466579099"/>
          <c:w val="0.78472992224226745"/>
          <c:h val="0.69710384566453021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4280,8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2676,5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10673,9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14280.8</c:v>
                </c:pt>
                <c:pt idx="1">
                  <c:v>12676.5</c:v>
                </c:pt>
                <c:pt idx="2">
                  <c:v>11381.9</c:v>
                </c:pt>
                <c:pt idx="3">
                  <c:v>8742.7000000000007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75119360"/>
        <c:axId val="174662400"/>
        <c:axId val="0"/>
      </c:bar3DChart>
      <c:catAx>
        <c:axId val="175119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62400"/>
        <c:crosses val="autoZero"/>
        <c:auto val="1"/>
        <c:lblAlgn val="ctr"/>
        <c:lblOffset val="100"/>
        <c:tickLblSkip val="1"/>
        <c:tickMarkSkip val="1"/>
      </c:catAx>
      <c:valAx>
        <c:axId val="174662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11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shape val="cylinder"/>
        <c:axId val="175743360"/>
        <c:axId val="175744896"/>
        <c:axId val="0"/>
      </c:bar3DChart>
      <c:catAx>
        <c:axId val="175743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5744896"/>
        <c:crosses val="autoZero"/>
        <c:auto val="1"/>
        <c:lblAlgn val="ctr"/>
        <c:lblOffset val="100"/>
      </c:catAx>
      <c:valAx>
        <c:axId val="175744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57433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shape val="cylinder"/>
        <c:axId val="175761664"/>
        <c:axId val="48157056"/>
        <c:axId val="0"/>
      </c:bar3DChart>
      <c:catAx>
        <c:axId val="175761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8157056"/>
        <c:crosses val="autoZero"/>
        <c:auto val="1"/>
        <c:lblAlgn val="ctr"/>
        <c:lblOffset val="100"/>
      </c:catAx>
      <c:valAx>
        <c:axId val="48157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57616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shape val="cylinder"/>
        <c:axId val="48178688"/>
        <c:axId val="48180608"/>
        <c:axId val="0"/>
      </c:bar3DChart>
      <c:catAx>
        <c:axId val="48178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8180608"/>
        <c:crosses val="autoZero"/>
        <c:auto val="1"/>
        <c:lblAlgn val="ctr"/>
        <c:lblOffset val="100"/>
      </c:catAx>
      <c:valAx>
        <c:axId val="48180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81786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764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493,9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26-41E1-A0E9-FF557264EF5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493.9</c:v>
                </c:pt>
                <c:pt idx="1">
                  <c:v>444</c:v>
                </c:pt>
                <c:pt idx="2">
                  <c:v>374.6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shape val="cylinder"/>
        <c:axId val="176171264"/>
        <c:axId val="176181248"/>
        <c:axId val="0"/>
      </c:bar3DChart>
      <c:catAx>
        <c:axId val="176171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181248"/>
        <c:crosses val="autoZero"/>
        <c:auto val="1"/>
        <c:lblAlgn val="ctr"/>
        <c:lblOffset val="100"/>
      </c:catAx>
      <c:valAx>
        <c:axId val="176181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1712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7965E-2"/>
          <c:y val="3.7463027457497321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209E-2"/>
                  <c:y val="-0.303489637515023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3248,9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13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3500,1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3541,9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3248.9</c:v>
                </c:pt>
                <c:pt idx="2">
                  <c:v>3500.1</c:v>
                </c:pt>
                <c:pt idx="3">
                  <c:v>3541.9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shape val="box"/>
        <c:axId val="181559296"/>
        <c:axId val="181560832"/>
        <c:axId val="0"/>
      </c:bar3DChart>
      <c:catAx>
        <c:axId val="1815592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560832"/>
        <c:crosses val="autoZero"/>
        <c:auto val="1"/>
        <c:lblAlgn val="ctr"/>
        <c:lblOffset val="100"/>
      </c:catAx>
      <c:valAx>
        <c:axId val="181560832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5592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506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275.8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shape val="cylinder"/>
        <c:axId val="181702656"/>
        <c:axId val="181704192"/>
        <c:axId val="0"/>
      </c:bar3DChart>
      <c:catAx>
        <c:axId val="181702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704192"/>
        <c:crosses val="autoZero"/>
        <c:auto val="1"/>
        <c:lblAlgn val="ctr"/>
        <c:lblOffset val="100"/>
      </c:catAx>
      <c:valAx>
        <c:axId val="181704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7026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</a:t>
            </a:r>
            <a:r>
              <a:rPr lang="ru-RU" dirty="0" smtClean="0"/>
              <a:t>проект бюджета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43"/>
          <c:y val="0.44182824803149606"/>
          <c:w val="0.72580889107612445"/>
          <c:h val="0.4114426673228369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2023</c:v>
                </c:pt>
                <c:pt idx="1">
                  <c:v>План 2024</c:v>
                </c:pt>
                <c:pt idx="2">
                  <c:v>План 2025</c:v>
                </c:pt>
                <c:pt idx="3">
                  <c:v>план 2026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3853.3</c:v>
                </c:pt>
                <c:pt idx="1">
                  <c:v>3525.6</c:v>
                </c:pt>
                <c:pt idx="2">
                  <c:v>3810.7</c:v>
                </c:pt>
                <c:pt idx="3">
                  <c:v>3856.7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gapWidth val="154"/>
        <c:gapDepth val="0"/>
        <c:shape val="pyramid"/>
        <c:axId val="176345088"/>
        <c:axId val="176346624"/>
        <c:axId val="175123072"/>
      </c:bar3DChart>
      <c:catAx>
        <c:axId val="1763450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46624"/>
        <c:crosses val="autoZero"/>
        <c:auto val="1"/>
        <c:lblAlgn val="ctr"/>
        <c:lblOffset val="100"/>
      </c:catAx>
      <c:valAx>
        <c:axId val="1763466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45088"/>
        <c:crosses val="autoZero"/>
        <c:crossBetween val="between"/>
      </c:valAx>
      <c:serAx>
        <c:axId val="1751230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46624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5"/>
          <c:y val="8.8766404199475166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10427,5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1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9150,9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7571,2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51-4085-921D-8E7344B2580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6817,2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10427.5</c:v>
                </c:pt>
                <c:pt idx="1">
                  <c:v>9150.9</c:v>
                </c:pt>
                <c:pt idx="2">
                  <c:v>7571.2</c:v>
                </c:pt>
                <c:pt idx="3">
                  <c:v>6817.2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gapWidth val="155"/>
        <c:gapDepth val="201"/>
        <c:shape val="box"/>
        <c:axId val="176480640"/>
        <c:axId val="176482176"/>
        <c:axId val="0"/>
      </c:bar3DChart>
      <c:catAx>
        <c:axId val="1764806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76482176"/>
        <c:crosses val="autoZero"/>
        <c:auto val="1"/>
        <c:lblAlgn val="ctr"/>
        <c:lblOffset val="100"/>
      </c:catAx>
      <c:valAx>
        <c:axId val="1764821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764806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7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67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8376.7999999999956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shape val="cylinder"/>
        <c:axId val="75801344"/>
        <c:axId val="75802880"/>
        <c:axId val="0"/>
      </c:bar3DChart>
      <c:catAx>
        <c:axId val="75801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802880"/>
        <c:crosses val="autoZero"/>
        <c:auto val="1"/>
        <c:lblAlgn val="ctr"/>
        <c:lblOffset val="100"/>
      </c:catAx>
      <c:valAx>
        <c:axId val="75802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8013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shape val="cylinder"/>
        <c:axId val="176692224"/>
        <c:axId val="176710400"/>
        <c:axId val="0"/>
      </c:bar3DChart>
      <c:catAx>
        <c:axId val="176692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710400"/>
        <c:crosses val="autoZero"/>
        <c:auto val="1"/>
        <c:lblAlgn val="ctr"/>
        <c:lblOffset val="100"/>
      </c:catAx>
      <c:valAx>
        <c:axId val="1767104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6922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shape val="cylinder"/>
        <c:axId val="176855680"/>
        <c:axId val="176857472"/>
        <c:axId val="0"/>
      </c:bar3DChart>
      <c:catAx>
        <c:axId val="176855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857472"/>
        <c:crosses val="autoZero"/>
        <c:auto val="1"/>
        <c:lblAlgn val="ctr"/>
        <c:lblOffset val="100"/>
      </c:catAx>
      <c:valAx>
        <c:axId val="176857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8556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13939,5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12676,5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11381,9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37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10673,9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13939.5</c:v>
                </c:pt>
                <c:pt idx="1">
                  <c:v>12676.5</c:v>
                </c:pt>
                <c:pt idx="2">
                  <c:v>11381.9</c:v>
                </c:pt>
                <c:pt idx="3">
                  <c:v>10673.9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shape val="cylinder"/>
        <c:axId val="76768768"/>
        <c:axId val="76770304"/>
        <c:axId val="0"/>
      </c:bar3DChart>
      <c:catAx>
        <c:axId val="76768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6770304"/>
        <c:crosses val="autoZero"/>
        <c:auto val="1"/>
        <c:lblAlgn val="ctr"/>
        <c:lblOffset val="100"/>
      </c:catAx>
      <c:valAx>
        <c:axId val="767703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67687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8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12632,6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F0-457A-8881-E0E83542FD06}"/>
                </c:ext>
              </c:extLst>
            </c:dLbl>
            <c:dLbl>
              <c:idx val="1"/>
              <c:layout>
                <c:manualLayout>
                  <c:x val="-1.5688744789254321E-3"/>
                  <c:y val="-0.321008056950832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11109,2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09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10196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12632.6</c:v>
                </c:pt>
                <c:pt idx="1">
                  <c:v>11109.2</c:v>
                </c:pt>
                <c:pt idx="2">
                  <c:v>10196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shape val="pyramid"/>
        <c:axId val="77804672"/>
        <c:axId val="77806592"/>
        <c:axId val="0"/>
      </c:bar3DChart>
      <c:catAx>
        <c:axId val="77804672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806592"/>
        <c:crosses val="autoZero"/>
        <c:auto val="1"/>
        <c:lblAlgn val="ctr"/>
        <c:lblOffset val="100"/>
        <c:tickLblSkip val="1"/>
        <c:tickMarkSkip val="1"/>
      </c:catAx>
      <c:valAx>
        <c:axId val="77806592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804672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 год-12676,5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год-9310,2 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315</c:v>
                </c:pt>
                <c:pt idx="1">
                  <c:v>317.3</c:v>
                </c:pt>
                <c:pt idx="2">
                  <c:v>3248.9</c:v>
                </c:pt>
                <c:pt idx="3">
                  <c:v>10.5</c:v>
                </c:pt>
                <c:pt idx="4">
                  <c:v>1889</c:v>
                </c:pt>
                <c:pt idx="5">
                  <c:v>493.9</c:v>
                </c:pt>
                <c:pt idx="6">
                  <c:v>6351.9</c:v>
                </c:pt>
                <c:pt idx="7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год-9310,2 тыс.руб.2</c:v>
                </c:pt>
              </c:strCache>
            </c:strRef>
          </c:tx>
          <c:dLbls>
            <c:showPercent val="1"/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проекта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проекта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2024 </a:t>
          </a:r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103,6тыс.руб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2025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год- 0 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2026 </a:t>
          </a:r>
          <a:r>
            <a:rPr lang="ru-RU" sz="2400" b="1" dirty="0" smtClean="0">
              <a:solidFill>
                <a:srgbClr val="FF0000"/>
              </a:solidFill>
            </a:rPr>
            <a:t>год-  0,0 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</a:t>
          </a:r>
          <a:r>
            <a:rPr lang="ru-RU" sz="2800" dirty="0" smtClean="0">
              <a:solidFill>
                <a:srgbClr val="7030A0"/>
              </a:solidFill>
            </a:rPr>
            <a:t>год – </a:t>
          </a:r>
          <a:r>
            <a:rPr lang="ru-RU" sz="2800" dirty="0" smtClean="0">
              <a:solidFill>
                <a:srgbClr val="7030A0"/>
              </a:solidFill>
            </a:rPr>
            <a:t>1859,4тыс.руб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2025  </a:t>
          </a:r>
          <a:r>
            <a:rPr lang="ru-RU" sz="2800" dirty="0" smtClean="0">
              <a:solidFill>
                <a:srgbClr val="7030A0"/>
              </a:solidFill>
            </a:rPr>
            <a:t>год- </a:t>
          </a:r>
          <a:r>
            <a:rPr lang="ru-RU" sz="2800" dirty="0" smtClean="0">
              <a:solidFill>
                <a:srgbClr val="7030A0"/>
              </a:solidFill>
            </a:rPr>
            <a:t>1957,8ыс.руб</a:t>
          </a:r>
          <a:r>
            <a:rPr lang="ru-RU" sz="2800" dirty="0" smtClean="0">
              <a:solidFill>
                <a:srgbClr val="7030A0"/>
              </a:solidFill>
            </a:rPr>
            <a:t>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2026 </a:t>
          </a:r>
          <a:r>
            <a:rPr lang="ru-RU" sz="2800" dirty="0" smtClean="0">
              <a:solidFill>
                <a:srgbClr val="7030A0"/>
              </a:solidFill>
            </a:rPr>
            <a:t>год- </a:t>
          </a:r>
          <a:r>
            <a:rPr lang="ru-RU" sz="2800" dirty="0" smtClean="0">
              <a:solidFill>
                <a:srgbClr val="7030A0"/>
              </a:solidFill>
            </a:rPr>
            <a:t>2060,5тыс.руб</a:t>
          </a:r>
          <a:r>
            <a:rPr lang="ru-RU" sz="2800" dirty="0" smtClean="0">
              <a:solidFill>
                <a:srgbClr val="7030A0"/>
              </a:solidFill>
            </a:rPr>
            <a:t>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бюджета 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проекта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проекта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проекта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54604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проекта бюджета сельского поселения и его исполнения разработан «Бюджет для граждан.» Информация размещаемая в разделе «Бюджет для граждан» в доступной форме ознакомит Вас с основными целями, задачами и приоритетными направлениями бюджетной политики сельского поселения, характеристиками проекта бюджета сельского поселения и результатами исполнения. В Бюджетном послании Президента РФ на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говорится о необходимости обеспечения открытости и прозрачности проекта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проекта бюджета и их структуру, приоритетные направления расходования бюджетных средств, объемы средств проекта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плановом периоде. Также в документе приводятся объемы и структура доходов и расходов проекта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проекта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проекту бюджета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1757043"/>
              </p:ext>
            </p:extLst>
          </p:nvPr>
        </p:nvGraphicFramePr>
        <p:xfrm>
          <a:off x="500034" y="2285992"/>
          <a:ext cx="8280920" cy="443758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500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14280,8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12676,5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11381,9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10673,9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385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3525,6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3810,7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3856,7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10427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9150,9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7571,2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6817,2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13939,5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12676,5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11381,9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10673,9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341,3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341,3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76651633"/>
              </p:ext>
            </p:extLst>
          </p:nvPr>
        </p:nvGraphicFramePr>
        <p:xfrm>
          <a:off x="285720" y="2357430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3853,30т.р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3525,6т.р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3810,7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3856,7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проекта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2024-2026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проекта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2024-2026годах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875</Words>
  <Application>Microsoft Office PowerPoint</Application>
  <PresentationFormat>Экран (4:3)</PresentationFormat>
  <Paragraphs>183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проекта бюджета Меркуловского сельского поселения Шолоховского района на 2024 год и на плановый период 2025 и 2026 годов</vt:lpstr>
      <vt:lpstr>Основные параметры по проекту бюджета Меркуловского сельского поселения Шолоховского района </vt:lpstr>
      <vt:lpstr>Динамика доходов проекта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проекта бюджета Меркуловского сельского поселения Шолоховского района   в 2024-2026 годах</vt:lpstr>
      <vt:lpstr>Расходы проекта бюджета Меркуловского сельского поселения Шолоховского района на реализацию муниципальных  программ в 2024-2026годах</vt:lpstr>
      <vt:lpstr>Расходы проекта бюджета Меркуловского сельского поселения Шолоховского района в 2024 году</vt:lpstr>
      <vt:lpstr>Расходы проекта бюджета Меркуловского сельского поселения Шолоховского района на жилищно-коммунальное хозяйство</vt:lpstr>
      <vt:lpstr>Динамика расходов проекта бюджета  Меркуловского сельского поселения Шолоховского района района  на культуру</vt:lpstr>
      <vt:lpstr>Динамика расходов проекта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282</cp:revision>
  <cp:lastPrinted>2013-05-16T06:09:56Z</cp:lastPrinted>
  <dcterms:created xsi:type="dcterms:W3CDTF">2013-05-13T09:45:35Z</dcterms:created>
  <dcterms:modified xsi:type="dcterms:W3CDTF">2024-01-17T12:43:08Z</dcterms:modified>
</cp:coreProperties>
</file>